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76" r:id="rId12"/>
    <p:sldId id="277" r:id="rId13"/>
    <p:sldId id="278" r:id="rId14"/>
    <p:sldId id="279" r:id="rId15"/>
    <p:sldId id="266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4.xml"/><Relationship Id="rId7" Type="http://schemas.openxmlformats.org/officeDocument/2006/relationships/slide" Target="slide1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6.xml"/><Relationship Id="rId9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661160"/>
            <a:ext cx="12192000" cy="3520439"/>
          </a:xfrm>
        </p:spPr>
        <p:txBody>
          <a:bodyPr>
            <a:normAutofit fontScale="90000"/>
          </a:bodyPr>
          <a:lstStyle/>
          <a:p>
            <a:r>
              <a:rPr lang="es-MX" sz="4000" cap="none" dirty="0" smtClean="0"/>
              <a:t>Investigación documental y de campo</a:t>
            </a:r>
            <a:br>
              <a:rPr lang="es-MX" sz="4000" cap="none" dirty="0" smtClean="0"/>
            </a:br>
            <a:r>
              <a:rPr lang="es-MX" sz="4000" cap="none" dirty="0"/>
              <a:t/>
            </a:r>
            <a:br>
              <a:rPr lang="es-MX" sz="4000" cap="none" dirty="0"/>
            </a:br>
            <a:r>
              <a:rPr lang="es-MX" sz="4000" cap="none" dirty="0" smtClean="0"/>
              <a:t>Informe final</a:t>
            </a:r>
            <a:br>
              <a:rPr lang="es-MX" sz="4000" cap="none" dirty="0" smtClean="0"/>
            </a:br>
            <a:r>
              <a:rPr lang="es-MX" sz="4000" cap="none" dirty="0"/>
              <a:t/>
            </a:r>
            <a:br>
              <a:rPr lang="es-MX" sz="4000" cap="none" dirty="0"/>
            </a:br>
            <a:r>
              <a:rPr lang="es-MX" sz="4000" b="1" cap="none" dirty="0"/>
              <a:t>Desarrollo de Software educativo para escuelas primarias</a:t>
            </a:r>
            <a:endParaRPr lang="es-MX" sz="40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5435600"/>
            <a:ext cx="12192000" cy="1407160"/>
          </a:xfrm>
        </p:spPr>
        <p:txBody>
          <a:bodyPr>
            <a:normAutofit/>
          </a:bodyPr>
          <a:lstStyle/>
          <a:p>
            <a:r>
              <a:rPr lang="es-MX" sz="2800" cap="none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Alejandro </a:t>
            </a:r>
            <a:r>
              <a:rPr lang="es-MX" sz="2800" cap="none" dirty="0" smtClean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Cascante Pérez</a:t>
            </a:r>
          </a:p>
          <a:p>
            <a:r>
              <a:rPr lang="es-MX" sz="2800" cap="none" dirty="0" smtClean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28/05/2019</a:t>
            </a:r>
          </a:p>
          <a:p>
            <a:endParaRPr lang="es-MX" sz="3600" cap="none" dirty="0">
              <a:ln w="3175" cmpd="sng">
                <a:noFill/>
              </a:ln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65000"/>
                    </a:schemeClr>
                  </a:gs>
                </a:gsLst>
                <a:lin ang="5580000" scaled="0"/>
                <a:tileRect/>
              </a:gradFill>
              <a:effectLst>
                <a:glow rad="38100">
                  <a:schemeClr val="bg1">
                    <a:lumMod val="65000"/>
                    <a:lumOff val="35000"/>
                    <a:alpha val="50000"/>
                  </a:schemeClr>
                </a:glow>
                <a:outerShdw blurRad="28575" dist="31750" dir="132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240" y="0"/>
            <a:ext cx="3199765" cy="179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28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313" y="88900"/>
            <a:ext cx="9905998" cy="13208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Resultados de la encuesta</a:t>
            </a:r>
            <a:endParaRPr lang="es-MX" sz="3600" cap="none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1044"/>
            <a:ext cx="6005513" cy="3485611"/>
          </a:xfrm>
        </p:spPr>
      </p:pic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700" y="2383116"/>
            <a:ext cx="6019800" cy="3501467"/>
          </a:xfrm>
        </p:spPr>
      </p:pic>
      <p:sp>
        <p:nvSpPr>
          <p:cNvPr id="5" name="Botón de acción: Volver 4">
            <a:hlinkClick r:id="rId4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1447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313" y="88900"/>
            <a:ext cx="9905998" cy="13208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Resultados de la encuesta</a:t>
            </a:r>
            <a:endParaRPr lang="es-MX" sz="3600" cap="none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7272"/>
            <a:ext cx="6005513" cy="3493156"/>
          </a:xfrm>
        </p:spPr>
      </p:pic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700" y="2387880"/>
            <a:ext cx="6019800" cy="3491939"/>
          </a:xfrm>
        </p:spPr>
      </p:pic>
      <p:sp>
        <p:nvSpPr>
          <p:cNvPr id="5" name="Botón de acción: Volver 4">
            <a:hlinkClick r:id="rId4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8935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313" y="88900"/>
            <a:ext cx="9905998" cy="13208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Resultados de la encuesta</a:t>
            </a:r>
            <a:endParaRPr lang="es-MX" sz="3600" cap="none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8852"/>
            <a:ext cx="6005513" cy="3489996"/>
          </a:xfrm>
        </p:spPr>
      </p:pic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700" y="2391276"/>
            <a:ext cx="6019800" cy="3485147"/>
          </a:xfrm>
        </p:spPr>
      </p:pic>
      <p:sp>
        <p:nvSpPr>
          <p:cNvPr id="5" name="Botón de acción: Volver 4">
            <a:hlinkClick r:id="rId4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3334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313" y="88900"/>
            <a:ext cx="9905998" cy="13208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Resultados de la encuesta</a:t>
            </a:r>
            <a:endParaRPr lang="es-MX" sz="3600" cap="none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6654"/>
            <a:ext cx="6005513" cy="3494391"/>
          </a:xfrm>
        </p:spPr>
      </p:pic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700" y="2383116"/>
            <a:ext cx="6019800" cy="3501467"/>
          </a:xfrm>
        </p:spPr>
      </p:pic>
      <p:sp>
        <p:nvSpPr>
          <p:cNvPr id="5" name="Botón de acción: Volver 4">
            <a:hlinkClick r:id="rId4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7788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313" y="88900"/>
            <a:ext cx="9905998" cy="13208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Resultados de la encuesta</a:t>
            </a:r>
            <a:endParaRPr lang="es-MX" sz="3600" cap="none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5696"/>
            <a:ext cx="6005513" cy="3496308"/>
          </a:xfrm>
        </p:spPr>
      </p:pic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700" y="2380914"/>
            <a:ext cx="6019800" cy="3505871"/>
          </a:xfrm>
        </p:spPr>
      </p:pic>
      <p:sp>
        <p:nvSpPr>
          <p:cNvPr id="5" name="Botón de acción: Volver 4">
            <a:hlinkClick r:id="rId4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2747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13" y="50800"/>
            <a:ext cx="11048998" cy="11176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Conclusiones</a:t>
            </a:r>
            <a:endParaRPr lang="es-MX" sz="3600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912" y="1422400"/>
            <a:ext cx="12053887" cy="53466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MX" sz="2800" cap="none" dirty="0"/>
              <a:t>El Software educativo permite trabajar los temas de clase de una forma distinta. Como es a través de una computadora, el software no se cansa, puede repetir lo mismo varias veces, reordena los ejercicios o califica de manera inmediata e imparcial.</a:t>
            </a:r>
          </a:p>
          <a:p>
            <a:pPr marL="0" indent="0">
              <a:buNone/>
            </a:pPr>
            <a:r>
              <a:rPr lang="es-MX" sz="2800" cap="none" dirty="0"/>
              <a:t>Todo esto permite ofrecer a los alumnos una alternativa distinta de aprender. Una manera que involucra a la tecnología y eso lo vuelve atractivo para ellos. La parte de trabajar con el pizarrón interactivo, poder tocar, mover, arrastrar, colorear, dibujar y seleccionar elementos vuelve divertida la clase.</a:t>
            </a:r>
          </a:p>
          <a:p>
            <a:pPr marL="0" indent="0">
              <a:buNone/>
            </a:pPr>
            <a:r>
              <a:rPr lang="es-MX" sz="2800" cap="none" dirty="0"/>
              <a:t>Con imágenes, sonidos, videos el software educativo ofrece interactuar con el aprendizaje de los alumnos.</a:t>
            </a:r>
          </a:p>
          <a:p>
            <a:pPr marL="0" indent="0">
              <a:buNone/>
            </a:pPr>
            <a:r>
              <a:rPr lang="es-MX" sz="2800" cap="none" dirty="0"/>
              <a:t>El reto consiste en capacitar a las maestras en saber usar el software y conocer qué es lo que pueden hacer para que aprovechen más las capacidades de un salón interactivo.</a:t>
            </a:r>
          </a:p>
        </p:txBody>
      </p:sp>
      <p:sp>
        <p:nvSpPr>
          <p:cNvPr id="5" name="Botón de acción: Volver 4">
            <a:hlinkClick r:id="rId2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8387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13" y="50800"/>
            <a:ext cx="11048998" cy="11176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Conclusiones</a:t>
            </a:r>
            <a:endParaRPr lang="es-MX" sz="3600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1600" y="1422400"/>
            <a:ext cx="12026900" cy="53466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2400" cap="none" dirty="0"/>
              <a:t>Por otra parte, es importante contar con personal capacitado en desarrollar el software educativo. Que pueda ofrecer distintas opciones y encontrar formas en que se pueda transmitir el conocimiento a los alumnos. Que encuentre formas atractivas de involucrar a las maestras y los alumnos en ésta otra alternativa de aprendizaje.</a:t>
            </a:r>
          </a:p>
          <a:p>
            <a:pPr marL="0" indent="0">
              <a:buNone/>
            </a:pPr>
            <a:r>
              <a:rPr lang="es-MX" sz="2400" cap="none" dirty="0"/>
              <a:t>Hay escuelas y maestras “tradicionalistas” que les cuesta trabajo visualizar los cambios en el aprendizaje que les puede ofrecer el Software educativo porque lo entienden como dejar jugar a los alumnos. Además como la inversión es grande en adaptar el aula para ser un salón con tecnología interactiva: pizarrón, computadora, proyector y bocinas, es complicado que acepten probar con ésta opción.</a:t>
            </a:r>
          </a:p>
          <a:p>
            <a:pPr marL="0" indent="0">
              <a:buNone/>
            </a:pPr>
            <a:r>
              <a:rPr lang="es-MX" sz="2400" cap="none" dirty="0"/>
              <a:t>Pero los colegios que han probado éstas tecnologías muestran una gran aceptación a usarla</a:t>
            </a:r>
            <a:r>
              <a:rPr lang="es-MX" sz="2400" cap="none" dirty="0" smtClean="0"/>
              <a:t>.</a:t>
            </a:r>
            <a:endParaRPr lang="es-MX" sz="2400" cap="none" dirty="0"/>
          </a:p>
        </p:txBody>
      </p:sp>
      <p:sp>
        <p:nvSpPr>
          <p:cNvPr id="5" name="Botón de acción: Volver 4">
            <a:hlinkClick r:id="rId2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9223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13" y="50800"/>
            <a:ext cx="11048998" cy="11176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Anexo</a:t>
            </a:r>
            <a:endParaRPr lang="es-MX" sz="3600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913" y="1320800"/>
            <a:ext cx="12053887" cy="53466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2400" b="1" cap="none" dirty="0" err="1"/>
              <a:t>Guión</a:t>
            </a:r>
            <a:r>
              <a:rPr lang="es-MX" sz="2400" b="1" cap="none" dirty="0"/>
              <a:t> de entrevista para el encargado del área de Computación</a:t>
            </a:r>
          </a:p>
          <a:p>
            <a:pPr marL="0" indent="0">
              <a:buNone/>
            </a:pPr>
            <a:r>
              <a:rPr lang="es-MX" sz="2400" cap="none" dirty="0" smtClean="0"/>
              <a:t>1</a:t>
            </a:r>
            <a:r>
              <a:rPr lang="es-MX" sz="2400" cap="none" dirty="0"/>
              <a:t>.	Me puede decir, ¿qué software usa para crear las clases interactivas?</a:t>
            </a:r>
          </a:p>
          <a:p>
            <a:pPr marL="0" indent="0">
              <a:buNone/>
            </a:pPr>
            <a:r>
              <a:rPr lang="es-MX" sz="2400" cap="none" dirty="0"/>
              <a:t>2.	¿Qué programas se usan más en las clases interactivas?</a:t>
            </a:r>
          </a:p>
          <a:p>
            <a:pPr marL="0" indent="0">
              <a:buNone/>
            </a:pPr>
            <a:r>
              <a:rPr lang="es-MX" sz="2400" cap="none" dirty="0"/>
              <a:t>3.	¿Considera que el software educativo es interesante para los alumnos?</a:t>
            </a:r>
          </a:p>
          <a:p>
            <a:pPr marL="0" indent="0">
              <a:buNone/>
            </a:pPr>
            <a:r>
              <a:rPr lang="es-MX" sz="2400" cap="none" dirty="0"/>
              <a:t>4.	¿Qué podría mejorar el software educativo en las clases?</a:t>
            </a:r>
          </a:p>
          <a:p>
            <a:pPr marL="0" indent="0">
              <a:buNone/>
            </a:pPr>
            <a:r>
              <a:rPr lang="es-MX" sz="2400" cap="none" dirty="0"/>
              <a:t>5.	¿Tienen diferencia las clases interactivas para las materias de inglés o de español?</a:t>
            </a:r>
          </a:p>
          <a:p>
            <a:pPr marL="0" indent="0">
              <a:buNone/>
            </a:pPr>
            <a:r>
              <a:rPr lang="es-MX" sz="2400" cap="none" dirty="0"/>
              <a:t>6.	¿Qué problemas ha encontrado al desarrollar el software educativo?</a:t>
            </a:r>
          </a:p>
          <a:p>
            <a:pPr marL="0" indent="0">
              <a:buNone/>
            </a:pPr>
            <a:r>
              <a:rPr lang="es-MX" sz="2400" cap="none" dirty="0"/>
              <a:t>7.	¿Qué requerimientos tienen las aulas dónde usan el software educativo?</a:t>
            </a:r>
          </a:p>
          <a:p>
            <a:pPr marL="0" indent="0">
              <a:buNone/>
            </a:pPr>
            <a:r>
              <a:rPr lang="es-MX" sz="2400" cap="none" dirty="0"/>
              <a:t>8.	¿Qué problemas han tenido al ejecutar el software educativo?</a:t>
            </a:r>
          </a:p>
          <a:p>
            <a:pPr marL="0" indent="0">
              <a:buNone/>
            </a:pPr>
            <a:r>
              <a:rPr lang="es-MX" sz="2400" cap="none" dirty="0"/>
              <a:t>9.	¿Tiene algún consejo para alguien que quiera desarrollar software educativo</a:t>
            </a:r>
            <a:r>
              <a:rPr lang="es-MX" sz="2400" cap="none" dirty="0" smtClean="0"/>
              <a:t>?</a:t>
            </a:r>
            <a:endParaRPr lang="es-MX" sz="2400" cap="none" dirty="0"/>
          </a:p>
        </p:txBody>
      </p:sp>
      <p:sp>
        <p:nvSpPr>
          <p:cNvPr id="5" name="Botón de acción: Volver 4">
            <a:hlinkClick r:id="rId2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6665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587" y="0"/>
            <a:ext cx="11048998" cy="1346200"/>
          </a:xfrm>
        </p:spPr>
        <p:txBody>
          <a:bodyPr/>
          <a:lstStyle/>
          <a:p>
            <a:r>
              <a:rPr lang="es-MX" cap="none" dirty="0" smtClean="0"/>
              <a:t>Índice</a:t>
            </a:r>
            <a:endParaRPr lang="es-MX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6700" y="1549400"/>
            <a:ext cx="6388100" cy="5308599"/>
          </a:xfrm>
        </p:spPr>
        <p:txBody>
          <a:bodyPr>
            <a:normAutofit/>
          </a:bodyPr>
          <a:lstStyle/>
          <a:p>
            <a:r>
              <a:rPr lang="es-MX" sz="2800" cap="none" dirty="0" smtClean="0">
                <a:hlinkClick r:id="rId2" action="ppaction://hlinksldjump"/>
              </a:rPr>
              <a:t>Introducción</a:t>
            </a:r>
            <a:endParaRPr lang="es-MX" sz="2800" cap="none" dirty="0" smtClean="0"/>
          </a:p>
          <a:p>
            <a:r>
              <a:rPr lang="es-MX" sz="2800" cap="none" dirty="0" smtClean="0">
                <a:hlinkClick r:id="rId3" action="ppaction://hlinksldjump"/>
              </a:rPr>
              <a:t>Metodología</a:t>
            </a:r>
            <a:endParaRPr lang="es-MX" sz="2800" cap="none" dirty="0" smtClean="0"/>
          </a:p>
          <a:p>
            <a:r>
              <a:rPr lang="es-MX" sz="2800" cap="none" dirty="0" smtClean="0">
                <a:hlinkClick r:id="rId4" action="ppaction://hlinksldjump"/>
              </a:rPr>
              <a:t>Marco teórico</a:t>
            </a:r>
            <a:endParaRPr lang="es-MX" sz="2800" cap="none" dirty="0" smtClean="0"/>
          </a:p>
          <a:p>
            <a:r>
              <a:rPr lang="es-MX" sz="2800" cap="none" dirty="0" smtClean="0">
                <a:hlinkClick r:id="rId5" action="ppaction://hlinksldjump"/>
              </a:rPr>
              <a:t>Bitácora de investigación</a:t>
            </a:r>
            <a:endParaRPr lang="es-MX" sz="2800" cap="none" dirty="0" smtClean="0"/>
          </a:p>
          <a:p>
            <a:r>
              <a:rPr lang="es-MX" sz="2800" cap="none" dirty="0" smtClean="0">
                <a:hlinkClick r:id="rId6" action="ppaction://hlinksldjump"/>
              </a:rPr>
              <a:t>Resultados de la encuesta</a:t>
            </a:r>
            <a:endParaRPr lang="es-MX" sz="2800" cap="none" dirty="0" smtClean="0"/>
          </a:p>
          <a:p>
            <a:r>
              <a:rPr lang="es-MX" sz="2800" cap="none" dirty="0" smtClean="0">
                <a:hlinkClick r:id="rId7" action="ppaction://hlinksldjump"/>
              </a:rPr>
              <a:t>Conclusiones</a:t>
            </a:r>
            <a:endParaRPr lang="es-MX" sz="2800" cap="none" dirty="0" smtClean="0"/>
          </a:p>
          <a:p>
            <a:r>
              <a:rPr lang="es-MX" sz="2800" cap="none" dirty="0" smtClean="0">
                <a:hlinkClick r:id="rId8" action="ppaction://hlinksldjump"/>
              </a:rPr>
              <a:t>Anexo</a:t>
            </a:r>
            <a:endParaRPr lang="es-MX" sz="2800" cap="non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661" y="1346200"/>
            <a:ext cx="432435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1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13" y="50800"/>
            <a:ext cx="11048998" cy="1117600"/>
          </a:xfrm>
        </p:spPr>
        <p:txBody>
          <a:bodyPr>
            <a:normAutofit/>
          </a:bodyPr>
          <a:lstStyle/>
          <a:p>
            <a:r>
              <a:rPr lang="es-MX" sz="3600" cap="none" dirty="0" err="1" smtClean="0"/>
              <a:t>Íntroducción</a:t>
            </a:r>
            <a:endParaRPr lang="es-MX" sz="3600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97500" y="1422400"/>
            <a:ext cx="6718300" cy="5346699"/>
          </a:xfrm>
        </p:spPr>
        <p:txBody>
          <a:bodyPr/>
          <a:lstStyle/>
          <a:p>
            <a:pPr marL="0" indent="0">
              <a:buNone/>
            </a:pPr>
            <a:r>
              <a:rPr lang="es-MX" sz="2800" cap="none" dirty="0"/>
              <a:t>Las nuevas tecnologías van abriendo posibilidades en todos los campos de nuestro mundo. El presente informe trata sobre el “Desarrollo de Software educativo para escuelas primarias” porque quiero dar a conocer cómo puede contribuir en ofrecer otras formas de aprender en los salones de clases.</a:t>
            </a:r>
            <a:endParaRPr lang="es-MX" cap="none" dirty="0"/>
          </a:p>
        </p:txBody>
      </p:sp>
      <p:sp>
        <p:nvSpPr>
          <p:cNvPr id="5" name="Botón de acción: Volver 4">
            <a:hlinkClick r:id="rId2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2214562"/>
            <a:ext cx="47625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32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13" y="50800"/>
            <a:ext cx="11048998" cy="11176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Metodología</a:t>
            </a:r>
            <a:endParaRPr lang="es-MX" sz="3600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1600" y="1270000"/>
            <a:ext cx="9080500" cy="54990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b="1" cap="none" dirty="0"/>
              <a:t>Tema de investigación</a:t>
            </a:r>
          </a:p>
          <a:p>
            <a:pPr marL="0" indent="0">
              <a:buNone/>
            </a:pPr>
            <a:r>
              <a:rPr lang="es-MX" sz="2400" cap="none" dirty="0"/>
              <a:t>Desarrollo de Software Educativo para escuelas primarias.</a:t>
            </a:r>
          </a:p>
          <a:p>
            <a:pPr marL="0" indent="0">
              <a:buNone/>
            </a:pPr>
            <a:r>
              <a:rPr lang="es-MX" sz="2400" b="1" cap="none" dirty="0"/>
              <a:t>Objetivo general</a:t>
            </a:r>
          </a:p>
          <a:p>
            <a:pPr marL="0" indent="0">
              <a:buNone/>
            </a:pPr>
            <a:r>
              <a:rPr lang="es-MX" sz="2400" cap="none" dirty="0"/>
              <a:t>Conocer cómo ayuda el Software Educativo en las escuelas primarias.</a:t>
            </a:r>
          </a:p>
          <a:p>
            <a:pPr marL="0" indent="0">
              <a:buNone/>
            </a:pPr>
            <a:r>
              <a:rPr lang="es-MX" sz="2400" b="1" cap="none" dirty="0"/>
              <a:t>Objetivos específicos</a:t>
            </a:r>
          </a:p>
          <a:p>
            <a:pPr marL="0" indent="0">
              <a:buNone/>
            </a:pPr>
            <a:r>
              <a:rPr lang="es-MX" sz="2400" cap="none" dirty="0" smtClean="0"/>
              <a:t>• Comparar </a:t>
            </a:r>
            <a:r>
              <a:rPr lang="es-MX" sz="2400" cap="none" dirty="0"/>
              <a:t>la forma tradicional de aprendizaje contra el uso de software educativo</a:t>
            </a:r>
            <a:r>
              <a:rPr lang="es-MX" sz="2400" cap="none" dirty="0" smtClean="0"/>
              <a:t>. •</a:t>
            </a:r>
            <a:r>
              <a:rPr lang="es-MX" sz="2400" cap="none" dirty="0"/>
              <a:t>	Encontrar opciones para crear software educativo</a:t>
            </a:r>
            <a:r>
              <a:rPr lang="es-MX" sz="2400" cap="none" dirty="0" smtClean="0"/>
              <a:t>. • Establecer </a:t>
            </a:r>
            <a:r>
              <a:rPr lang="es-MX" sz="2400" cap="none" dirty="0"/>
              <a:t>el equipo necesario para emplear el software educativo</a:t>
            </a:r>
            <a:r>
              <a:rPr lang="es-MX" sz="2400" cap="none" dirty="0" smtClean="0"/>
              <a:t>. •</a:t>
            </a:r>
            <a:r>
              <a:rPr lang="es-MX" sz="2400" cap="none" dirty="0"/>
              <a:t>	Incorporar el software educativo al salón de clases</a:t>
            </a:r>
            <a:r>
              <a:rPr lang="es-MX" sz="2400" cap="none" dirty="0" smtClean="0"/>
              <a:t>. • Evaluar </a:t>
            </a:r>
            <a:r>
              <a:rPr lang="es-MX" sz="2400" cap="none" dirty="0"/>
              <a:t>el aprendizaje alcanzado con el software educativo</a:t>
            </a:r>
            <a:r>
              <a:rPr lang="es-MX" sz="2400" cap="none" dirty="0" smtClean="0"/>
              <a:t>.</a:t>
            </a:r>
            <a:endParaRPr lang="es-MX" sz="2400" cap="none" dirty="0"/>
          </a:p>
        </p:txBody>
      </p:sp>
      <p:sp>
        <p:nvSpPr>
          <p:cNvPr id="5" name="Botón de acción: Volver 4">
            <a:hlinkClick r:id="rId2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698" y="2105025"/>
            <a:ext cx="3103033" cy="232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54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13" y="50800"/>
            <a:ext cx="11048998" cy="11176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Metodología</a:t>
            </a:r>
            <a:endParaRPr lang="es-MX" sz="3600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97500" y="1422400"/>
            <a:ext cx="6718300" cy="53466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MX" sz="3000" b="1" cap="none" dirty="0" smtClean="0"/>
              <a:t>Plan </a:t>
            </a:r>
            <a:r>
              <a:rPr lang="es-MX" sz="3000" b="1" cap="none" dirty="0"/>
              <a:t>de trabajo</a:t>
            </a:r>
          </a:p>
          <a:p>
            <a:pPr marL="0" indent="0">
              <a:buNone/>
            </a:pPr>
            <a:r>
              <a:rPr lang="es-MX" sz="2800" cap="none" dirty="0" smtClean="0"/>
              <a:t>Tiempo </a:t>
            </a:r>
            <a:r>
              <a:rPr lang="es-MX" sz="2800" cap="none" dirty="0"/>
              <a:t>del desarrollo del proyecto</a:t>
            </a:r>
            <a:r>
              <a:rPr lang="es-MX" sz="2800" cap="none" dirty="0" smtClean="0"/>
              <a:t>: Un </a:t>
            </a:r>
            <a:r>
              <a:rPr lang="es-MX" sz="2800" cap="none" dirty="0"/>
              <a:t>mes, durante el mes de mayo de 2019</a:t>
            </a:r>
            <a:r>
              <a:rPr lang="es-MX" sz="2800" cap="none" dirty="0" smtClean="0"/>
              <a:t>. </a:t>
            </a:r>
          </a:p>
          <a:p>
            <a:pPr marL="0" indent="0">
              <a:buNone/>
            </a:pPr>
            <a:r>
              <a:rPr lang="es-MX" sz="3000" b="1" cap="none" dirty="0" smtClean="0"/>
              <a:t>Recursos </a:t>
            </a:r>
            <a:r>
              <a:rPr lang="es-MX" sz="3000" b="1" cap="none" dirty="0"/>
              <a:t>necesarios:</a:t>
            </a:r>
          </a:p>
          <a:p>
            <a:pPr marL="0" indent="0">
              <a:buNone/>
            </a:pPr>
            <a:r>
              <a:rPr lang="es-MX" sz="2800" cap="none" dirty="0" smtClean="0"/>
              <a:t>• Acceso </a:t>
            </a:r>
            <a:r>
              <a:rPr lang="es-MX" sz="2800" cap="none" dirty="0"/>
              <a:t>a escuelas primarias que usen software educativo</a:t>
            </a:r>
            <a:r>
              <a:rPr lang="es-MX" sz="2800" cap="none" dirty="0" smtClean="0"/>
              <a:t>. • Comunicarse </a:t>
            </a:r>
            <a:r>
              <a:rPr lang="es-MX" sz="2800" cap="none" dirty="0"/>
              <a:t>con profesores y directivos de esas escuelas primarias</a:t>
            </a:r>
            <a:r>
              <a:rPr lang="es-MX" sz="2800" cap="none" dirty="0" smtClean="0"/>
              <a:t>. • Encuesta </a:t>
            </a:r>
            <a:r>
              <a:rPr lang="es-MX" sz="2800" cap="none" dirty="0"/>
              <a:t>para obtener los datos necesarios</a:t>
            </a:r>
            <a:r>
              <a:rPr lang="es-MX" sz="2800" cap="none" dirty="0" smtClean="0"/>
              <a:t>.</a:t>
            </a:r>
            <a:endParaRPr lang="es-MX" sz="2800" cap="none" dirty="0"/>
          </a:p>
          <a:p>
            <a:pPr marL="0" indent="0">
              <a:buNone/>
            </a:pPr>
            <a:r>
              <a:rPr lang="es-MX" sz="2900" b="1" cap="none" dirty="0" smtClean="0"/>
              <a:t>Estrategia</a:t>
            </a:r>
            <a:r>
              <a:rPr lang="es-MX" sz="2900" b="1" cap="none" dirty="0"/>
              <a:t>:</a:t>
            </a:r>
          </a:p>
          <a:p>
            <a:pPr marL="0" indent="0">
              <a:buNone/>
            </a:pPr>
            <a:r>
              <a:rPr lang="es-MX" sz="2800" cap="none" dirty="0" smtClean="0"/>
              <a:t>• Preparar </a:t>
            </a:r>
            <a:r>
              <a:rPr lang="es-MX" sz="2800" cap="none" dirty="0"/>
              <a:t>de antemano las encuestas para hacer un mejor uso del tiempo de los profesores y directivos</a:t>
            </a:r>
            <a:r>
              <a:rPr lang="es-MX" sz="2800" cap="none" dirty="0" smtClean="0"/>
              <a:t>. • Tener </a:t>
            </a:r>
            <a:r>
              <a:rPr lang="es-MX" sz="2800" cap="none" dirty="0"/>
              <a:t>una agenda para visitas a las escuelas</a:t>
            </a:r>
            <a:r>
              <a:rPr lang="es-MX" sz="2800" cap="none" dirty="0" smtClean="0"/>
              <a:t>.</a:t>
            </a:r>
            <a:endParaRPr lang="es-MX" sz="2800" cap="none" dirty="0"/>
          </a:p>
        </p:txBody>
      </p:sp>
      <p:sp>
        <p:nvSpPr>
          <p:cNvPr id="5" name="Botón de acción: Volver 4">
            <a:hlinkClick r:id="rId2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2251967"/>
            <a:ext cx="4272414" cy="317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73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13" y="50800"/>
            <a:ext cx="11048998" cy="11176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Marco teórico</a:t>
            </a:r>
            <a:endParaRPr lang="es-MX" sz="3600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1600" y="1422400"/>
            <a:ext cx="6718300" cy="53466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cap="none" dirty="0"/>
              <a:t>Se define como software educativo a “los programas de computación realizados con la finalidad de ser utilizados como facilitadores del proceso de enseñanza” y consecuentemente de aprendizaje, con algunas características particulares tales como: la facilidad de uso, la interactividad y la posibilidad de personalización de la velocidad de los aprendizajes.</a:t>
            </a:r>
          </a:p>
        </p:txBody>
      </p:sp>
      <p:sp>
        <p:nvSpPr>
          <p:cNvPr id="5" name="Botón de acción: Volver 4">
            <a:hlinkClick r:id="rId2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00" y="2001012"/>
            <a:ext cx="4999845" cy="361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84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13" y="50800"/>
            <a:ext cx="11048998" cy="11176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Marco teórico</a:t>
            </a:r>
            <a:endParaRPr lang="es-MX" sz="3600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97500" y="1422400"/>
            <a:ext cx="6718300" cy="53466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2800" cap="none" dirty="0"/>
              <a:t>El software educativo está relacionado con tres cuestiones fundamentales:</a:t>
            </a:r>
          </a:p>
          <a:p>
            <a:pPr marL="0" indent="0">
              <a:buNone/>
            </a:pPr>
            <a:r>
              <a:rPr lang="es-MX" sz="2800" cap="none" dirty="0"/>
              <a:t>•	El mejoramiento del aprendizaje de los estudiantes mediante su uso correcto y criterioso.</a:t>
            </a:r>
          </a:p>
          <a:p>
            <a:pPr marL="0" indent="0">
              <a:buNone/>
            </a:pPr>
            <a:r>
              <a:rPr lang="es-MX" sz="2800" cap="none" dirty="0"/>
              <a:t>•	La utilización por los profesores para mejorar y ampliar sus rutinas de estrategias de enseñanza.</a:t>
            </a:r>
          </a:p>
          <a:p>
            <a:pPr marL="0" indent="0">
              <a:buNone/>
            </a:pPr>
            <a:r>
              <a:rPr lang="es-MX" sz="2800" cap="none" dirty="0"/>
              <a:t>•	La interacción de los docentes y los alumnos en el contexto áulico donde se lo aplica</a:t>
            </a:r>
            <a:r>
              <a:rPr lang="es-MX" sz="2800" cap="none" dirty="0" smtClean="0"/>
              <a:t>.</a:t>
            </a:r>
            <a:endParaRPr lang="es-MX" sz="2800" cap="none" dirty="0"/>
          </a:p>
          <a:p>
            <a:pPr marL="0" indent="0">
              <a:buNone/>
            </a:pPr>
            <a:endParaRPr lang="es-MX" cap="none" dirty="0"/>
          </a:p>
        </p:txBody>
      </p:sp>
      <p:sp>
        <p:nvSpPr>
          <p:cNvPr id="5" name="Botón de acción: Volver 4">
            <a:hlinkClick r:id="rId2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1" y="1765300"/>
            <a:ext cx="2804160" cy="40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3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13" y="50800"/>
            <a:ext cx="11048998" cy="11176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Marco teórico</a:t>
            </a:r>
            <a:endParaRPr lang="es-MX" sz="3600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1600" y="1308100"/>
            <a:ext cx="7861300" cy="53466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2800" b="1" cap="none" dirty="0"/>
              <a:t>Características del software educativo</a:t>
            </a:r>
          </a:p>
          <a:p>
            <a:pPr marL="0" indent="0">
              <a:buNone/>
            </a:pPr>
            <a:r>
              <a:rPr lang="es-MX" sz="2400" cap="none" dirty="0"/>
              <a:t>•	Son materiales elaborados con una finalidad didáctica.</a:t>
            </a:r>
          </a:p>
          <a:p>
            <a:pPr marL="0" indent="0">
              <a:buNone/>
            </a:pPr>
            <a:r>
              <a:rPr lang="es-MX" sz="2400" cap="none" dirty="0"/>
              <a:t>•	Utilizan la computadora como soporte en el que los alumnos realizan las actividades que proponen. </a:t>
            </a:r>
          </a:p>
          <a:p>
            <a:pPr marL="0" indent="0">
              <a:buNone/>
            </a:pPr>
            <a:r>
              <a:rPr lang="es-MX" sz="2400" cap="none" dirty="0"/>
              <a:t>•	Son interactivos, contestan inmediatamente las acciones de los estudiantes y permiten un diálogo y un intercambio de información entre la computadora y el educando. </a:t>
            </a:r>
          </a:p>
          <a:p>
            <a:pPr marL="0" indent="0">
              <a:buNone/>
            </a:pPr>
            <a:r>
              <a:rPr lang="es-MX" sz="2400" cap="none" dirty="0"/>
              <a:t>•	Individualizan el trabajo de los educandos. </a:t>
            </a:r>
          </a:p>
          <a:p>
            <a:pPr marL="0" indent="0">
              <a:buNone/>
            </a:pPr>
            <a:r>
              <a:rPr lang="es-MX" sz="2400" cap="none" dirty="0"/>
              <a:t>•	Pueden adaptar sus actividades según las actuaciones de los alumnos. </a:t>
            </a:r>
          </a:p>
          <a:p>
            <a:pPr marL="0" indent="0">
              <a:buNone/>
            </a:pPr>
            <a:r>
              <a:rPr lang="es-MX" sz="2400" cap="none" dirty="0"/>
              <a:t>•	Son fáciles de usar</a:t>
            </a:r>
            <a:r>
              <a:rPr lang="es-MX" sz="2400" cap="none" dirty="0" smtClean="0"/>
              <a:t>.</a:t>
            </a:r>
            <a:endParaRPr lang="es-MX" sz="2400" cap="none" dirty="0"/>
          </a:p>
        </p:txBody>
      </p:sp>
      <p:sp>
        <p:nvSpPr>
          <p:cNvPr id="5" name="Botón de acción: Volver 4">
            <a:hlinkClick r:id="rId2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4" b="7148"/>
          <a:stretch/>
        </p:blipFill>
        <p:spPr>
          <a:xfrm>
            <a:off x="7962900" y="3479800"/>
            <a:ext cx="3963515" cy="2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27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13" y="50800"/>
            <a:ext cx="11048998" cy="1117600"/>
          </a:xfrm>
        </p:spPr>
        <p:txBody>
          <a:bodyPr>
            <a:normAutofit/>
          </a:bodyPr>
          <a:lstStyle/>
          <a:p>
            <a:r>
              <a:rPr lang="es-MX" sz="3600" cap="none" dirty="0" smtClean="0"/>
              <a:t>Bitácora de investigación</a:t>
            </a:r>
            <a:endParaRPr lang="es-MX" sz="3600" cap="non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97500" y="1422400"/>
            <a:ext cx="6718300" cy="5346699"/>
          </a:xfrm>
        </p:spPr>
        <p:txBody>
          <a:bodyPr/>
          <a:lstStyle/>
          <a:p>
            <a:r>
              <a:rPr lang="es-MX" sz="2800" dirty="0">
                <a:effectLst/>
              </a:rPr>
              <a:t>13 de mayo del 2019</a:t>
            </a:r>
          </a:p>
          <a:p>
            <a:pPr marL="0" indent="0">
              <a:buNone/>
            </a:pPr>
            <a:r>
              <a:rPr lang="es-MX" sz="2800" b="1" dirty="0">
                <a:effectLst/>
              </a:rPr>
              <a:t>Tareas por realizar</a:t>
            </a:r>
          </a:p>
          <a:p>
            <a:pPr lvl="0"/>
            <a:r>
              <a:rPr lang="es-MX" sz="2800" dirty="0">
                <a:effectLst/>
              </a:rPr>
              <a:t>Visitar la escuela primaria</a:t>
            </a:r>
          </a:p>
          <a:p>
            <a:pPr lvl="0"/>
            <a:r>
              <a:rPr lang="es-MX" sz="2800" dirty="0">
                <a:effectLst/>
              </a:rPr>
              <a:t>Observar el uso que le dan a los pizarrones interactivos en las aulas de clase para enseñar los temas del día.</a:t>
            </a:r>
          </a:p>
          <a:p>
            <a:pPr lvl="0"/>
            <a:r>
              <a:rPr lang="es-MX" sz="2800" dirty="0">
                <a:effectLst/>
              </a:rPr>
              <a:t>Pedir citas con las coordinadoras de primaria de español y de inglés</a:t>
            </a:r>
            <a:r>
              <a:rPr lang="es-MX" sz="2800" dirty="0" smtClean="0">
                <a:effectLst/>
              </a:rPr>
              <a:t>.</a:t>
            </a:r>
            <a:endParaRPr lang="es-MX" sz="2800" dirty="0">
              <a:effectLst/>
            </a:endParaRPr>
          </a:p>
        </p:txBody>
      </p:sp>
      <p:sp>
        <p:nvSpPr>
          <p:cNvPr id="5" name="Botón de acción: Volver 4">
            <a:hlinkClick r:id="rId2" action="ppaction://hlinksldjump" highlightClick="1"/>
          </p:cNvPr>
          <p:cNvSpPr/>
          <p:nvPr/>
        </p:nvSpPr>
        <p:spPr>
          <a:xfrm>
            <a:off x="11544300" y="62484"/>
            <a:ext cx="584200" cy="584200"/>
          </a:xfrm>
          <a:prstGeom prst="actionButtonRetur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2298700"/>
            <a:ext cx="4328956" cy="344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615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lla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Malla</Template>
  <TotalTime>1635</TotalTime>
  <Words>651</Words>
  <Application>Microsoft Office PowerPoint</Application>
  <PresentationFormat>Panorámica</PresentationFormat>
  <Paragraphs>73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0" baseType="lpstr">
      <vt:lpstr>Arial</vt:lpstr>
      <vt:lpstr>Century Gothic</vt:lpstr>
      <vt:lpstr>Malla</vt:lpstr>
      <vt:lpstr>Investigación documental y de campo  Informe final  Desarrollo de Software educativo para escuelas primarias</vt:lpstr>
      <vt:lpstr>Índice</vt:lpstr>
      <vt:lpstr>Íntroducción</vt:lpstr>
      <vt:lpstr>Metodología</vt:lpstr>
      <vt:lpstr>Metodología</vt:lpstr>
      <vt:lpstr>Marco teórico</vt:lpstr>
      <vt:lpstr>Marco teórico</vt:lpstr>
      <vt:lpstr>Marco teórico</vt:lpstr>
      <vt:lpstr>Bitácora de investigación</vt:lpstr>
      <vt:lpstr>Resultados de la encuesta</vt:lpstr>
      <vt:lpstr>Resultados de la encuesta</vt:lpstr>
      <vt:lpstr>Resultados de la encuesta</vt:lpstr>
      <vt:lpstr>Resultados de la encuesta</vt:lpstr>
      <vt:lpstr>Resultados de la encuesta</vt:lpstr>
      <vt:lpstr>Conclusiones</vt:lpstr>
      <vt:lpstr>Conclusiones</vt:lpstr>
      <vt:lpstr>Anexo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Investigación documental y de campo  Informe final  Desarrollo de Software educativo para escuelas primarias</dc:title>
  <dc:creator>Alejandro Cascante Pérez</dc:creator>
  <cp:lastModifiedBy>Alejandro Cascante Pérez</cp:lastModifiedBy>
  <cp:revision>15</cp:revision>
  <dcterms:created xsi:type="dcterms:W3CDTF">2019-05-28T22:35:36Z</dcterms:created>
  <dcterms:modified xsi:type="dcterms:W3CDTF">2019-05-30T01:51:09Z</dcterms:modified>
</cp:coreProperties>
</file>